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31"/>
  </p:notesMasterIdLst>
  <p:sldIdLst>
    <p:sldId id="309" r:id="rId2"/>
    <p:sldId id="445" r:id="rId3"/>
    <p:sldId id="450" r:id="rId4"/>
    <p:sldId id="491" r:id="rId5"/>
    <p:sldId id="500" r:id="rId6"/>
    <p:sldId id="502" r:id="rId7"/>
    <p:sldId id="503" r:id="rId8"/>
    <p:sldId id="501" r:id="rId9"/>
    <p:sldId id="504" r:id="rId10"/>
    <p:sldId id="505" r:id="rId11"/>
    <p:sldId id="506" r:id="rId12"/>
    <p:sldId id="507" r:id="rId13"/>
    <p:sldId id="508" r:id="rId14"/>
    <p:sldId id="509" r:id="rId15"/>
    <p:sldId id="510" r:id="rId16"/>
    <p:sldId id="511" r:id="rId17"/>
    <p:sldId id="512" r:id="rId18"/>
    <p:sldId id="513" r:id="rId19"/>
    <p:sldId id="520" r:id="rId20"/>
    <p:sldId id="515" r:id="rId21"/>
    <p:sldId id="514" r:id="rId22"/>
    <p:sldId id="516" r:id="rId23"/>
    <p:sldId id="517" r:id="rId24"/>
    <p:sldId id="518" r:id="rId25"/>
    <p:sldId id="519" r:id="rId26"/>
    <p:sldId id="521" r:id="rId27"/>
    <p:sldId id="522" r:id="rId28"/>
    <p:sldId id="523" r:id="rId29"/>
    <p:sldId id="499" r:id="rId30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1411"/>
    <a:srgbClr val="AB0F92"/>
    <a:srgbClr val="334D80"/>
    <a:srgbClr val="FA8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17" autoAdjust="0"/>
    <p:restoredTop sz="87751" autoAdjust="0"/>
  </p:normalViewPr>
  <p:slideViewPr>
    <p:cSldViewPr snapToGrid="0">
      <p:cViewPr varScale="1">
        <p:scale>
          <a:sx n="141" d="100"/>
          <a:sy n="141" d="100"/>
        </p:scale>
        <p:origin x="320" y="176"/>
      </p:cViewPr>
      <p:guideLst>
        <p:guide orient="horz" pos="162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2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06.11.25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036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707E7-22EF-0AB5-AEE4-8301E1F43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1EEE871-67A1-67CF-A1BC-0A7379A66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E732C5-8AC0-A889-2595-981D08ED3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CF67F2-BA10-B5B6-F039-4C2D1BDAB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8661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BC99F-AEA8-F686-2596-6C1EC5E8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69059CD-474B-9C72-2B76-D19FED57A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87F0980-3D13-130E-E99A-F45535A5A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748949B-10AA-179A-F246-D2ECED4B6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693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EEFF8-9728-BDCA-4E38-E05FCF637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BA33DF5-C5B3-5D0A-6893-BAF948712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B1D7EC-8C16-4D72-ABB8-C100F29DA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B3885-A22A-6729-1538-0329A4C29B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227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4A4A2-769D-C28C-CC31-88F5D57B4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9FBE37-4F18-EBF3-4A9F-0517ADC3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CCC6CCB-B4B1-7F37-AEAA-825E71A2F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C5374A-3B57-9405-062B-24E56CEDF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90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86F8E-132C-10FA-BAFF-0DBC8464A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E0CB37D-A242-4E0C-85EC-3A458FD102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5EAA240-2A38-EE17-4518-EF24D1562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C9E061-F3F2-295D-C6A6-F9CA29F999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331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1AF3F-F926-146C-54AA-E5B34392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BF41DEA-1340-F0C9-C3DF-8EC205231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A24D5BD-C6DD-C8EB-49F0-D778F40F6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BE5CEB-4DD9-193D-58F4-0F6891456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9792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CE91C-EB54-C3F8-9259-4F38E49E6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FEECAAB-06DB-2B37-EDBF-0A4A0CCC7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DCE22D7-256F-9354-B3E2-7B6C6E8C7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FD08A9-2709-6906-E4CE-C55EB8DFE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76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7FDC4-9D99-4843-8071-E24D98F8F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E4B2D7C-32C4-72F4-B68E-80F02DC170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E671387-C772-42CF-4C5C-2BE303C61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4A086C-41C2-686D-3C46-ECBF20C3E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5105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FD397-CA4E-F064-8753-989D01E0A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068204F-B519-17D7-8D7C-34752CC0E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CEE8108-18DD-D381-7F92-F9532C73F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96ACE6-FFFE-92EF-EDE4-E0A85DADD4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20542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FC2A-05D2-FA7B-8A8E-E56B7A24D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67A9AB8-252F-A14A-60AD-F175DA8A4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E993B75-68DB-1BAE-7DA4-89CAD7322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E4BE38-77FC-6957-2DA7-58E4EF0DAC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04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cambiar “Título de la presentación” use la opción “Patrón de Diapositivas”.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492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8D4A7-0D94-5224-12E5-FDADF3CE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F3AD50F-0715-14BB-5F56-80FAA290F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EC48898-913F-3AAD-2C7A-F0B3F3360C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1375DB9-EAEE-D9AE-59B4-85F1817FD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171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83B04-C3FC-1CB8-7342-6A14BEB46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43E3C52-53ED-68D8-FAC0-859BCBCCC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BFAF328-FAD8-FDC8-180C-5290DD00C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B7CBDF-DF5E-6FA4-AB4A-455647C2F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950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642F2-9662-4E46-E938-7F805386B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A3145F9-5262-A7EE-DAEC-52639C26C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87C1E31-EC5D-6765-5B33-745DC18FCA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9368B7-E3B9-62A4-307E-BF1E3E29E8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565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D904C-A131-0A12-7340-E88F5F429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62606E8-D340-EFC5-FADC-E0F0DC862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CC6B3C0-91F5-D404-1C1E-7026796A7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3A7E9C-9A40-9CE6-E4B0-D8815F4B1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0481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F1DEB-03B7-47D9-0E25-EA12636FA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389FA4A-15FD-3458-0459-42E3C1264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E43E3AA-824A-2DFB-2AFB-A6E91794D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0D03A4-B30C-E34B-8505-70A81E2D4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77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F7F05-AA64-039D-098E-88EF86C81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06088B7-425D-1546-B0D0-BE90D7906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8826054-BB9B-4BC4-618F-64ED7E43B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E9196B-06C1-B5FA-878D-9895426F9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2359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525C1-71E2-C3EC-DDA4-EA3964A53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9EB1AE6-5822-6800-F1DA-2E313754D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60AB88F-1141-9E75-521F-D7234F383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C749B0-3C40-41DA-A707-90EA10900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246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5757D-603B-92DB-B583-4F0AEC994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C9DD23B-5E2F-3BD2-345A-5AA901753E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10D6C1-FBA6-EE0D-A4D9-24D930276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7B33E6-A98E-88AD-2CB8-58F9820F6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836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98271-486B-8214-0131-EFA9C1B8B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01206-A34D-6FAE-96D0-77DE70DDC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8D2929-6A29-C43B-6188-3C988A333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7161F-4BF1-FD90-CF6C-08C5178FD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4498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72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A76FF-FCC1-30B8-50DF-960F76A3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E2615D4-F7E9-3E7D-2237-3FFC2571D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7DF8415-777E-A25B-F13B-980AB72611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451146-2735-A648-1B3E-24BB23839A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496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BCC0A-DCD5-86F0-7BDB-36130B4E9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477B8B9-A2FF-E3AB-5F88-3F3DD2093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4D1AC8A-B1A3-98A2-6BA4-83A095EDC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D558C73-6C78-705E-5710-047E3CB72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35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8FB3A-EEF8-B076-D1CE-920D27C8F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BC42922-0356-BB20-1040-4D3B83E1A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6A00ABD-88F9-46FF-C13B-E77C1B9E8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4CFBD4-B5B6-25FD-533F-9E8A3C5240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500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C8C02-28FA-C613-C0E2-BFAC0B357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52CFF1E-C723-A773-4375-733DBA040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BA743C-46A0-CEE8-AC80-E8409695D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581B69-3E03-CF2F-8736-BB13E97670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6818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8C11A-9B0C-E127-35B2-F02D0344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47E4B6D-E778-9D27-34AC-E6616951A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ACB3155-2189-A4C2-52BC-612C6A432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BDAB880-3E1A-19FA-8D11-757564884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9250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4D759-D463-3F82-E553-32E6A9898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2314A82-36C7-39A5-04E9-7A228E7F0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0BCCE4-A526-1504-2E08-17937F8BF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6FAF9F4-5621-B35C-9E21-B4CD5554AB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2267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logo with a black background&#10;&#10;Description automatically generated">
            <a:extLst>
              <a:ext uri="{FF2B5EF4-FFF2-40B4-BE49-F238E27FC236}">
                <a16:creationId xmlns:a16="http://schemas.microsoft.com/office/drawing/2014/main" id="{83F71FC2-B729-A469-9B19-FE63AED57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4" y="154669"/>
            <a:ext cx="1948762" cy="1291227"/>
          </a:xfrm>
          <a:prstGeom prst="rect">
            <a:avLst/>
          </a:prstGeom>
        </p:spPr>
      </p:pic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675" y="1979930"/>
            <a:ext cx="851567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00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s-ES" sz="825" noProof="0" dirty="0"/>
              <a:t>UACh – Universidad Austral de Chile, Sede Puerto Montt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www.uach.cl</a:t>
            </a:r>
          </a:p>
        </p:txBody>
      </p:sp>
      <p:pic>
        <p:nvPicPr>
          <p:cNvPr id="2" name="Picture 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5766C4A-394B-FFCF-EB1B-44D0440946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300" y="399369"/>
            <a:ext cx="3018827" cy="104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BF2DC7-08C0-6D39-2D67-B54432C720AC}"/>
              </a:ext>
            </a:extLst>
          </p:cNvPr>
          <p:cNvSpPr/>
          <p:nvPr userDrawn="1"/>
        </p:nvSpPr>
        <p:spPr>
          <a:xfrm>
            <a:off x="381000" y="939800"/>
            <a:ext cx="694690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 sz="1500"/>
            </a:lvl1pPr>
            <a:lvl2pPr marL="470423" indent="-203652">
              <a:buFontTx/>
              <a:buBlip>
                <a:blip r:embed="rId2"/>
              </a:buBlip>
              <a:defRPr sz="1350"/>
            </a:lvl2pPr>
            <a:lvl3pPr marL="737194" indent="-198888">
              <a:buFontTx/>
              <a:buBlip>
                <a:blip r:embed="rId2"/>
              </a:buBlip>
              <a:defRPr sz="1200"/>
            </a:lvl3pPr>
            <a:lvl4pPr marL="1008729" indent="-203652">
              <a:buFontTx/>
              <a:buBlip>
                <a:blip r:embed="rId2"/>
              </a:buBlip>
              <a:defRPr sz="1200"/>
            </a:lvl4pPr>
            <a:lvl5pPr marL="1248062" indent="-171450">
              <a:buFontTx/>
              <a:buBlip>
                <a:blip r:embed="rId2"/>
              </a:buBlip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6197"/>
            <a:ext cx="7772400" cy="1021872"/>
          </a:xfrm>
        </p:spPr>
        <p:txBody>
          <a:bodyPr anchor="t"/>
          <a:lstStyle>
            <a:lvl1pPr algn="l">
              <a:defRPr sz="3000" b="1" cap="all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400"/>
            </a:lvl2pPr>
            <a:lvl3pPr marL="685800" indent="0">
              <a:buNone/>
              <a:defRPr sz="1200"/>
            </a:lvl3pPr>
            <a:lvl4pPr marL="1028700" indent="0">
              <a:buNone/>
              <a:defRPr sz="1100"/>
            </a:lvl4pPr>
            <a:lvl5pPr marL="1371600" indent="0">
              <a:buNone/>
              <a:defRPr sz="1100"/>
            </a:lvl5pPr>
            <a:lvl6pPr marL="1714500" indent="0">
              <a:buNone/>
              <a:defRPr sz="1100"/>
            </a:lvl6pPr>
            <a:lvl7pPr marL="2057400" indent="0">
              <a:buNone/>
              <a:defRPr sz="1100"/>
            </a:lvl7pPr>
            <a:lvl8pPr marL="2400300" indent="0">
              <a:buNone/>
              <a:defRPr sz="1100"/>
            </a:lvl8pPr>
            <a:lvl9pPr marL="2743200" indent="0">
              <a:buNone/>
              <a:defRPr sz="11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55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 sz="16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‹Nº›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922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95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 marL="1275500" indent="-198888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95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 marL="203652" indent="-203652">
              <a:buFontTx/>
              <a:buBlip>
                <a:blip r:embed="rId2"/>
              </a:buBlip>
              <a:defRPr/>
            </a:lvl1pPr>
            <a:lvl2pPr marL="470423" indent="-203652">
              <a:buFontTx/>
              <a:buBlip>
                <a:blip r:embed="rId2"/>
              </a:buBlip>
              <a:defRPr/>
            </a:lvl2pPr>
            <a:lvl3pPr marL="737194" indent="-198888">
              <a:buFontTx/>
              <a:buBlip>
                <a:blip r:embed="rId2"/>
              </a:buBlip>
              <a:defRPr/>
            </a:lvl3pPr>
            <a:lvl4pPr marL="1008729" indent="-203652">
              <a:buFontTx/>
              <a:buBlip>
                <a:blip r:embed="rId2"/>
              </a:buBlip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95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‹Nº›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logo with a black background&#10;&#10;Description automatically generated">
            <a:extLst>
              <a:ext uri="{FF2B5EF4-FFF2-40B4-BE49-F238E27FC236}">
                <a16:creationId xmlns:a16="http://schemas.microsoft.com/office/drawing/2014/main" id="{1C3093AA-126A-4F30-4D6D-84F3BF18FC9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62" y="193052"/>
            <a:ext cx="1362535" cy="902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s-ES" altLang="de-DE" noProof="0" dirty="0"/>
              <a:t>Karlsruher </a:t>
            </a:r>
            <a:r>
              <a:rPr lang="es-ES" altLang="de-DE" noProof="0" dirty="0" err="1"/>
              <a:t>Institute</a:t>
            </a:r>
            <a:r>
              <a:rPr lang="es-ES" altLang="de-DE" noProof="0" dirty="0"/>
              <a:t> </a:t>
            </a:r>
            <a:r>
              <a:rPr lang="es-ES" altLang="de-DE" noProof="0" dirty="0" err="1"/>
              <a:t>for</a:t>
            </a:r>
            <a:r>
              <a:rPr lang="es-ES" altLang="de-DE" noProof="0" dirty="0"/>
              <a:t> </a:t>
            </a:r>
            <a:r>
              <a:rPr lang="es-ES" altLang="de-DE" noProof="0" dirty="0" err="1"/>
              <a:t>Technology</a:t>
            </a:r>
            <a:r>
              <a:rPr lang="es-ES" altLang="de-DE" noProof="0" dirty="0"/>
              <a:t> (KIT).</a:t>
            </a:r>
          </a:p>
          <a:p>
            <a:pPr lvl="1"/>
            <a:r>
              <a:rPr lang="es-ES" altLang="de-DE" noProof="0" dirty="0" err="1"/>
              <a:t>Second</a:t>
            </a:r>
            <a:r>
              <a:rPr lang="es-ES" altLang="de-DE" noProof="0" dirty="0"/>
              <a:t> </a:t>
            </a:r>
            <a:r>
              <a:rPr lang="es-ES" altLang="de-DE" noProof="0" dirty="0" err="1"/>
              <a:t>level</a:t>
            </a:r>
            <a:endParaRPr lang="es-ES" altLang="de-DE" noProof="0" dirty="0"/>
          </a:p>
          <a:p>
            <a:pPr lvl="2"/>
            <a:r>
              <a:rPr lang="es-ES" altLang="de-DE" noProof="0" dirty="0" err="1"/>
              <a:t>Third</a:t>
            </a:r>
            <a:r>
              <a:rPr lang="es-ES" altLang="de-DE" noProof="0" dirty="0"/>
              <a:t> </a:t>
            </a:r>
            <a:r>
              <a:rPr lang="es-ES" altLang="de-DE" noProof="0" dirty="0" err="1"/>
              <a:t>level</a:t>
            </a:r>
            <a:endParaRPr lang="es-ES" altLang="de-DE" noProof="0" dirty="0"/>
          </a:p>
          <a:p>
            <a:pPr lvl="3"/>
            <a:r>
              <a:rPr lang="es-ES" altLang="de-DE" noProof="0" dirty="0" err="1"/>
              <a:t>Fourth</a:t>
            </a:r>
            <a:r>
              <a:rPr lang="es-ES" altLang="de-DE" noProof="0" dirty="0"/>
              <a:t> </a:t>
            </a:r>
            <a:r>
              <a:rPr lang="es-ES" altLang="de-DE" noProof="0" dirty="0" err="1"/>
              <a:t>level</a:t>
            </a:r>
            <a:r>
              <a:rPr lang="es-ES" altLang="de-DE" noProof="0" dirty="0"/>
              <a:t>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07947" y="4741374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217" y="4703718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604828" y="4748824"/>
            <a:ext cx="368129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900" noProof="0" dirty="0"/>
              <a:t>Título de la presentación |</a:t>
            </a:r>
          </a:p>
        </p:txBody>
      </p:sp>
      <p:pic>
        <p:nvPicPr>
          <p:cNvPr id="6" name="Picture 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69563AF-1941-E9D3-4A9C-202F4F30023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85" y="4789567"/>
            <a:ext cx="815942" cy="282860"/>
          </a:xfrm>
          <a:prstGeom prst="rect">
            <a:avLst/>
          </a:prstGeom>
        </p:spPr>
      </p:pic>
      <p:sp>
        <p:nvSpPr>
          <p:cNvPr id="7" name="Rectángulo 9">
            <a:extLst>
              <a:ext uri="{FF2B5EF4-FFF2-40B4-BE49-F238E27FC236}">
                <a16:creationId xmlns:a16="http://schemas.microsoft.com/office/drawing/2014/main" id="{9298CC20-30AF-21FF-74C7-81B1DC6B0294}"/>
              </a:ext>
            </a:extLst>
          </p:cNvPr>
          <p:cNvSpPr/>
          <p:nvPr userDrawn="1"/>
        </p:nvSpPr>
        <p:spPr>
          <a:xfrm>
            <a:off x="0" y="-7159"/>
            <a:ext cx="247270" cy="1071754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 10">
            <a:extLst>
              <a:ext uri="{FF2B5EF4-FFF2-40B4-BE49-F238E27FC236}">
                <a16:creationId xmlns:a16="http://schemas.microsoft.com/office/drawing/2014/main" id="{5712FA34-1F17-A245-AD35-E85D7AFC6E94}"/>
              </a:ext>
            </a:extLst>
          </p:cNvPr>
          <p:cNvSpPr/>
          <p:nvPr userDrawn="1"/>
        </p:nvSpPr>
        <p:spPr>
          <a:xfrm>
            <a:off x="-16858" y="4073334"/>
            <a:ext cx="247270" cy="1071754"/>
          </a:xfrm>
          <a:prstGeom prst="rect">
            <a:avLst/>
          </a:prstGeom>
          <a:solidFill>
            <a:srgbClr val="334D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9E6FCC-5363-AF9E-F73D-9862384729F0}"/>
              </a:ext>
            </a:extLst>
          </p:cNvPr>
          <p:cNvCxnSpPr/>
          <p:nvPr userDrawn="1"/>
        </p:nvCxnSpPr>
        <p:spPr>
          <a:xfrm>
            <a:off x="396000" y="1024290"/>
            <a:ext cx="6869178" cy="0"/>
          </a:xfrm>
          <a:prstGeom prst="line">
            <a:avLst/>
          </a:prstGeom>
          <a:ln w="19050">
            <a:solidFill>
              <a:srgbClr val="334D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88" r:id="rId7"/>
    <p:sldLayoutId id="2147483689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92" r:id="rId15"/>
  </p:sldLayoutIdLst>
  <p:hf hdr="0" ftr="0" dt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9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9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9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9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20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ristian.vallejos@uach.c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mailto:joel.torres@uach.c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inityfree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cristian.vallejos@uach.c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mailto:joel.torres@uach.c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alculator.aw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products/calculat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qldatabase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65443" y="1515637"/>
            <a:ext cx="8508900" cy="684504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s-ES" sz="2400" dirty="0">
                <a:cs typeface="Arial"/>
              </a:rPr>
              <a:t>Taller de Programación</a:t>
            </a:r>
          </a:p>
          <a:p>
            <a:r>
              <a:rPr lang="es-ES" sz="2400" dirty="0">
                <a:cs typeface="Arial"/>
              </a:rPr>
              <a:t>Clase 16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87C0C-5B71-3BD9-4AD3-4146B63E32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022" y="2206964"/>
            <a:ext cx="8515675" cy="509905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600" i="1" dirty="0">
                <a:cs typeface="Arial"/>
              </a:rPr>
              <a:t>Cristian Vallejos (</a:t>
            </a:r>
            <a:r>
              <a:rPr lang="de-DE" sz="1600" i="1" dirty="0">
                <a:cs typeface="Arial"/>
                <a:hlinkClick r:id="rId3"/>
              </a:rPr>
              <a:t>cristian.vallejos</a:t>
            </a:r>
            <a:r>
              <a:rPr lang="es" sz="1600" i="1" dirty="0">
                <a:cs typeface="Arial"/>
                <a:hlinkClick r:id="rId3"/>
              </a:rPr>
              <a:t>@uach.cl</a:t>
            </a:r>
            <a:r>
              <a:rPr lang="de-DE" sz="1600" i="1" dirty="0">
                <a:cs typeface="Arial"/>
              </a:rPr>
              <a:t>)</a:t>
            </a:r>
            <a:endParaRPr lang="en-US" sz="1600" b="0" dirty="0">
              <a:cs typeface="Arial"/>
            </a:endParaRPr>
          </a:p>
          <a:p>
            <a:r>
              <a:rPr lang="de-DE" sz="1600" i="1" dirty="0">
                <a:cs typeface="Arial"/>
              </a:rPr>
              <a:t>Joel Torres (</a:t>
            </a:r>
            <a:r>
              <a:rPr lang="es" sz="1600" i="1" dirty="0">
                <a:cs typeface="Arial"/>
                <a:hlinkClick r:id="rId4"/>
              </a:rPr>
              <a:t>joel.torres@uach.cl</a:t>
            </a:r>
            <a:r>
              <a:rPr lang="de-DE" sz="1600" i="1" dirty="0">
                <a:cs typeface="Arial"/>
              </a:rPr>
              <a:t>)</a:t>
            </a:r>
            <a:endParaRPr lang="en-US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5D8E8B65-8037-DC98-F5A5-70C841FBE1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5549" b="1554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8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429EC-672A-695B-0BBD-ADC1265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AB2EA8D-CBDB-1129-8AFA-9598FC876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3719277" cy="3365893"/>
          </a:xfrm>
        </p:spPr>
        <p:txBody>
          <a:bodyPr>
            <a:normAutofit/>
          </a:bodyPr>
          <a:lstStyle/>
          <a:p>
            <a:r>
              <a:rPr lang="en-US" dirty="0" err="1"/>
              <a:t>Ingresa</a:t>
            </a:r>
            <a:r>
              <a:rPr lang="en-US" dirty="0"/>
              <a:t> a la </a:t>
            </a:r>
            <a:r>
              <a:rPr lang="en-US" dirty="0" err="1"/>
              <a:t>plataforma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CAC37-AF9D-10F7-EC6B-24144548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10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084AAE-CF44-6931-3F78-BEC2CF4E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7239FAE-4008-CF2E-6605-79035049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52" y="1566719"/>
            <a:ext cx="6756149" cy="29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0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E91EE-40CE-34C5-18A5-02B464EF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6EE7B55-95DE-1A2F-E65F-A9DE81FF5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4697051" cy="3365893"/>
          </a:xfrm>
        </p:spPr>
        <p:txBody>
          <a:bodyPr>
            <a:normAutofit/>
          </a:bodyPr>
          <a:lstStyle/>
          <a:p>
            <a:r>
              <a:rPr lang="en-US" dirty="0" err="1"/>
              <a:t>Configuración</a:t>
            </a:r>
            <a:r>
              <a:rPr lang="en-US" dirty="0"/>
              <a:t> de la </a:t>
            </a:r>
            <a:r>
              <a:rPr lang="en-US" dirty="0" err="1"/>
              <a:t>plataforma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D4C5A3-AF8D-7778-9F4D-2AC00A2C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A0A8B6-E92B-098C-01CC-C2DEE49A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F95611-A5E4-4EA9-9964-6DD89F683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32627"/>
            <a:ext cx="7772400" cy="22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89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17D9-9E59-F978-09AC-1A810E9FD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914330D-6FAD-760D-797F-19E33AFC6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4697051" cy="3365893"/>
          </a:xfrm>
        </p:spPr>
        <p:txBody>
          <a:bodyPr>
            <a:normAutofit/>
          </a:bodyPr>
          <a:lstStyle/>
          <a:p>
            <a:r>
              <a:rPr lang="en-US" dirty="0" err="1"/>
              <a:t>Configuración</a:t>
            </a:r>
            <a:r>
              <a:rPr lang="en-US" dirty="0"/>
              <a:t> de la </a:t>
            </a:r>
            <a:r>
              <a:rPr lang="en-US" dirty="0" err="1"/>
              <a:t>plataforma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B785F9-679B-769E-3467-1293E4E9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9E457E-1A59-BA5C-992A-83EB339C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BE4F089-E1CD-3959-23CF-783F16B49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551" y="1575716"/>
            <a:ext cx="6128024" cy="31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2EAA6-18B1-080D-44E1-6E6BFA082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B05426A1-BE6F-95DD-2E72-C59778105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4697051" cy="3365893"/>
          </a:xfrm>
        </p:spPr>
        <p:txBody>
          <a:bodyPr>
            <a:normAutofit/>
          </a:bodyPr>
          <a:lstStyle/>
          <a:p>
            <a:r>
              <a:rPr lang="en-US" dirty="0" err="1"/>
              <a:t>Configuración</a:t>
            </a:r>
            <a:r>
              <a:rPr lang="en-US" dirty="0"/>
              <a:t> de la </a:t>
            </a:r>
            <a:r>
              <a:rPr lang="en-US" dirty="0" err="1"/>
              <a:t>plataforma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7557DB-31DA-F4CC-3AEA-1C9B5A14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2C692C-0550-524F-25F5-969317EB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5DF6A7-7A40-EB1D-FF43-6E2397C0C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4" y="1711619"/>
            <a:ext cx="7772400" cy="13053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456BD1E-1FFB-70DC-6C00-1BF9B421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84" y="3102199"/>
            <a:ext cx="7772400" cy="154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0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D7348-6011-3F66-E6B1-24F48F785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11913BC-9AE5-5B92-735C-A552C8E5F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1" y="1188000"/>
            <a:ext cx="3927506" cy="3365893"/>
          </a:xfrm>
        </p:spPr>
        <p:txBody>
          <a:bodyPr>
            <a:normAutofit/>
          </a:bodyPr>
          <a:lstStyle/>
          <a:p>
            <a:r>
              <a:rPr lang="en-US" dirty="0" err="1"/>
              <a:t>Configuración</a:t>
            </a:r>
            <a:r>
              <a:rPr lang="en-US" dirty="0"/>
              <a:t> de la </a:t>
            </a:r>
            <a:r>
              <a:rPr lang="en-US" dirty="0" err="1"/>
              <a:t>plataforma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Se </a:t>
            </a:r>
            <a:r>
              <a:rPr lang="en-US" dirty="0" err="1"/>
              <a:t>enviarán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al email para </a:t>
            </a:r>
            <a:r>
              <a:rPr lang="en-US" dirty="0" err="1"/>
              <a:t>realizar</a:t>
            </a:r>
            <a:r>
              <a:rPr lang="en-US" dirty="0"/>
              <a:t> la </a:t>
            </a:r>
            <a:r>
              <a:rPr lang="en-US" dirty="0" err="1"/>
              <a:t>conexión</a:t>
            </a:r>
            <a:r>
              <a:rPr lang="en-US" dirty="0"/>
              <a:t> al software de bases de </a:t>
            </a:r>
            <a:r>
              <a:rPr lang="en-US" dirty="0" err="1"/>
              <a:t>datos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93DE36-99C6-2957-5C52-39757B75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87017C-8710-BBDC-749B-F37115CD5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A5A36AA-81BE-0648-05CA-6DF37562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125150"/>
            <a:ext cx="3349782" cy="3477963"/>
          </a:xfrm>
          <a:prstGeom prst="rect">
            <a:avLst/>
          </a:prstGeom>
        </p:spPr>
      </p:pic>
      <p:sp>
        <p:nvSpPr>
          <p:cNvPr id="7" name="Flecha curva 6">
            <a:extLst>
              <a:ext uri="{FF2B5EF4-FFF2-40B4-BE49-F238E27FC236}">
                <a16:creationId xmlns:a16="http://schemas.microsoft.com/office/drawing/2014/main" id="{3D9F2442-7E58-D610-F4B7-B51506677414}"/>
              </a:ext>
            </a:extLst>
          </p:cNvPr>
          <p:cNvSpPr/>
          <p:nvPr/>
        </p:nvSpPr>
        <p:spPr>
          <a:xfrm rot="10800000" flipH="1">
            <a:off x="2851842" y="2335793"/>
            <a:ext cx="1720158" cy="226731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1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4B0F1-DEC4-AF9E-B576-C92F00A80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19279FD-18EC-A7E3-984B-8D92DBB18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4570301" cy="3365893"/>
          </a:xfrm>
        </p:spPr>
        <p:txBody>
          <a:bodyPr>
            <a:normAutofit/>
          </a:bodyPr>
          <a:lstStyle/>
          <a:p>
            <a:r>
              <a:rPr lang="en-US" dirty="0" err="1"/>
              <a:t>Configuración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MySQL Workbench: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5F199B-28C0-610B-656D-ED778F61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0AC5F5-0BC2-E9C2-0B07-4F3CB4EFC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3DCD43-8651-F28C-84A4-8317A03F5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502" y="2157935"/>
            <a:ext cx="6375902" cy="28989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7CDBAC-A1E3-2024-C64F-75AC4874E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84" y="1440241"/>
            <a:ext cx="3238500" cy="698500"/>
          </a:xfrm>
          <a:prstGeom prst="rect">
            <a:avLst/>
          </a:prstGeom>
        </p:spPr>
      </p:pic>
      <p:sp>
        <p:nvSpPr>
          <p:cNvPr id="10" name="Flecha abajo 9">
            <a:extLst>
              <a:ext uri="{FF2B5EF4-FFF2-40B4-BE49-F238E27FC236}">
                <a16:creationId xmlns:a16="http://schemas.microsoft.com/office/drawing/2014/main" id="{34246252-E606-C088-910F-43E141EBECEF}"/>
              </a:ext>
            </a:extLst>
          </p:cNvPr>
          <p:cNvSpPr/>
          <p:nvPr/>
        </p:nvSpPr>
        <p:spPr>
          <a:xfrm>
            <a:off x="3087232" y="1888710"/>
            <a:ext cx="153909" cy="2987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9523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4FE78-2C1A-6F96-E4D8-18C7BFAFB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DA27372-673E-0C57-0F11-3C60A049A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4570301" cy="3365893"/>
          </a:xfrm>
        </p:spPr>
        <p:txBody>
          <a:bodyPr>
            <a:normAutofit/>
          </a:bodyPr>
          <a:lstStyle/>
          <a:p>
            <a:r>
              <a:rPr lang="en-US" dirty="0" err="1"/>
              <a:t>Configuración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MySQL Workbench:</a:t>
            </a:r>
          </a:p>
          <a:p>
            <a:pPr lvl="1"/>
            <a:r>
              <a:rPr lang="en-US" dirty="0"/>
              <a:t>El </a:t>
            </a:r>
            <a:r>
              <a:rPr lang="en-US" dirty="0" err="1"/>
              <a:t>servidor</a:t>
            </a:r>
            <a:r>
              <a:rPr lang="en-US" dirty="0"/>
              <a:t> es </a:t>
            </a:r>
            <a:r>
              <a:rPr lang="en-US" dirty="0" err="1"/>
              <a:t>accedido</a:t>
            </a:r>
            <a:endParaRPr lang="en-US" dirty="0"/>
          </a:p>
          <a:p>
            <a:pPr lvl="1"/>
            <a:r>
              <a:rPr lang="en-US" dirty="0"/>
              <a:t>Tiene </a:t>
            </a:r>
            <a:r>
              <a:rPr lang="en-US" dirty="0" err="1"/>
              <a:t>restricción</a:t>
            </a:r>
            <a:r>
              <a:rPr lang="en-US" dirty="0"/>
              <a:t> de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esquemas</a:t>
            </a:r>
            <a:r>
              <a:rPr lang="en-US" dirty="0"/>
              <a:t>. (solo </a:t>
            </a:r>
            <a:r>
              <a:rPr lang="en-US" dirty="0" err="1"/>
              <a:t>acepta</a:t>
            </a:r>
            <a:r>
              <a:rPr lang="en-US" dirty="0"/>
              <a:t> 1 DB)</a:t>
            </a:r>
          </a:p>
          <a:p>
            <a:pPr lvl="1"/>
            <a:r>
              <a:rPr lang="en-US" dirty="0"/>
              <a:t>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crear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esquema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SQL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inserción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AD0373-9451-B329-66FE-B9F2728C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FF5CB-E1D4-0123-03B2-DC2367559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2C70D4F-CB7A-3FB8-1FD0-E232E72E1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351" y="1420145"/>
            <a:ext cx="3683171" cy="31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9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868EB-C4A0-E5C4-419E-3D0DB5F51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7A7BF54-D3E1-46A2-6CA1-6F185FB47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3990881" cy="3365893"/>
          </a:xfrm>
        </p:spPr>
        <p:txBody>
          <a:bodyPr>
            <a:normAutofit/>
          </a:bodyPr>
          <a:lstStyle/>
          <a:p>
            <a:r>
              <a:rPr lang="en-US" dirty="0" err="1"/>
              <a:t>Actividad</a:t>
            </a:r>
            <a:r>
              <a:rPr lang="en-US" dirty="0"/>
              <a:t> 1:</a:t>
            </a:r>
          </a:p>
          <a:p>
            <a:pPr lvl="1"/>
            <a:r>
              <a:rPr lang="en-US" dirty="0"/>
              <a:t>Crear </a:t>
            </a:r>
            <a:r>
              <a:rPr lang="en-US" dirty="0" err="1"/>
              <a:t>esquema</a:t>
            </a:r>
            <a:r>
              <a:rPr lang="en-US" dirty="0"/>
              <a:t> de base de </a:t>
            </a:r>
            <a:r>
              <a:rPr lang="en-US" dirty="0" err="1"/>
              <a:t>datos</a:t>
            </a:r>
            <a:r>
              <a:rPr lang="en-US" dirty="0"/>
              <a:t> de Clinica dental.</a:t>
            </a:r>
          </a:p>
          <a:p>
            <a:pPr lvl="1"/>
            <a:r>
              <a:rPr lang="en-US" dirty="0"/>
              <a:t>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eliminar</a:t>
            </a:r>
            <a:r>
              <a:rPr lang="en-US" dirty="0"/>
              <a:t> las </a:t>
            </a:r>
            <a:r>
              <a:rPr lang="en-US" dirty="0" err="1"/>
              <a:t>referencias</a:t>
            </a:r>
            <a:r>
              <a:rPr lang="en-US" dirty="0"/>
              <a:t> a las </a:t>
            </a:r>
            <a:r>
              <a:rPr lang="en-US" dirty="0" err="1"/>
              <a:t>creación</a:t>
            </a:r>
            <a:r>
              <a:rPr lang="en-US" dirty="0"/>
              <a:t> de </a:t>
            </a:r>
            <a:r>
              <a:rPr lang="en-US" dirty="0" err="1"/>
              <a:t>nueva</a:t>
            </a:r>
            <a:r>
              <a:rPr lang="en-US" dirty="0"/>
              <a:t> DB.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D76769-4405-EDDC-18DF-582CAC0A4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17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139DE-2197-52F6-B6BB-79D687EBB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8141C6-6EF4-7452-E2C5-6461BB64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77362"/>
            <a:ext cx="4374842" cy="40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39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E63F0-9751-013B-D66B-5E21FF649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84F294B-FB26-6F2B-1566-A296B2C1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7856710" cy="3560824"/>
          </a:xfrm>
        </p:spPr>
        <p:txBody>
          <a:bodyPr>
            <a:normAutofit/>
          </a:bodyPr>
          <a:lstStyle/>
          <a:p>
            <a:r>
              <a:rPr lang="en-US" dirty="0" err="1"/>
              <a:t>Actividad</a:t>
            </a:r>
            <a:r>
              <a:rPr lang="en-US" dirty="0"/>
              <a:t> 1:</a:t>
            </a:r>
          </a:p>
          <a:p>
            <a:pPr lvl="1"/>
            <a:r>
              <a:rPr lang="en-US" dirty="0" err="1"/>
              <a:t>Insertar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al </a:t>
            </a:r>
            <a:r>
              <a:rPr lang="en-US" dirty="0" err="1"/>
              <a:t>esquema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66771" lvl="1" indent="0">
              <a:buNone/>
            </a:pPr>
            <a:endParaRPr lang="en-US" dirty="0"/>
          </a:p>
          <a:p>
            <a:pPr marL="266771" lvl="1" indent="0">
              <a:buNone/>
            </a:pPr>
            <a:r>
              <a:rPr lang="en-US" b="1" dirty="0"/>
              <a:t>En </a:t>
            </a:r>
            <a:r>
              <a:rPr lang="en-US" b="1" dirty="0" err="1"/>
              <a:t>este</a:t>
            </a:r>
            <a:r>
              <a:rPr lang="en-US" b="1" dirty="0"/>
              <a:t> punto la DB es accessible </a:t>
            </a:r>
            <a:r>
              <a:rPr lang="en-US" b="1" dirty="0" err="1"/>
              <a:t>desde</a:t>
            </a:r>
            <a:r>
              <a:rPr lang="en-US" b="1" dirty="0"/>
              <a:t> </a:t>
            </a:r>
            <a:r>
              <a:rPr lang="en-US" b="1" dirty="0" err="1"/>
              <a:t>cualquier</a:t>
            </a:r>
            <a:r>
              <a:rPr lang="en-US" b="1" dirty="0"/>
              <a:t> </a:t>
            </a:r>
            <a:r>
              <a:rPr lang="en-US" b="1" dirty="0" err="1"/>
              <a:t>parte</a:t>
            </a:r>
            <a:r>
              <a:rPr lang="en-US" b="1" dirty="0"/>
              <a:t> del </a:t>
            </a:r>
            <a:r>
              <a:rPr lang="en-US" b="1" dirty="0" err="1"/>
              <a:t>mundo</a:t>
            </a:r>
            <a:r>
              <a:rPr lang="en-US" b="1" dirty="0"/>
              <a:t>.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61DF5-1241-16C9-8D7C-69F0ECEB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2E070D-01BB-8FB4-FAF7-DAFB145C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C59548-654D-B6EC-B304-D8904401F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68" y="1809975"/>
            <a:ext cx="7933614" cy="26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95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21234-0696-08C1-CB18-BF01DD11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EEE0E8C-389A-0846-D4D2-BCE773264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3628329" cy="3560824"/>
          </a:xfrm>
        </p:spPr>
        <p:txBody>
          <a:bodyPr>
            <a:normAutofit/>
          </a:bodyPr>
          <a:lstStyle/>
          <a:p>
            <a:r>
              <a:rPr lang="en-US" dirty="0" err="1"/>
              <a:t>Acceso</a:t>
            </a:r>
            <a:r>
              <a:rPr lang="en-US" dirty="0"/>
              <a:t> a DB Online </a:t>
            </a:r>
            <a:r>
              <a:rPr lang="en-US" dirty="0" err="1"/>
              <a:t>en</a:t>
            </a:r>
            <a:r>
              <a:rPr lang="en-US" dirty="0"/>
              <a:t> PHP</a:t>
            </a:r>
          </a:p>
          <a:p>
            <a:pPr lvl="1"/>
            <a:r>
              <a:rPr lang="en-US" b="1" dirty="0"/>
              <a:t>Debe </a:t>
            </a:r>
            <a:r>
              <a:rPr lang="en-US" b="1" dirty="0" err="1"/>
              <a:t>incluir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datos</a:t>
            </a:r>
            <a:r>
              <a:rPr lang="en-US" b="1" dirty="0"/>
              <a:t> del </a:t>
            </a:r>
            <a:r>
              <a:rPr lang="en-US" b="1" dirty="0" err="1"/>
              <a:t>servidor</a:t>
            </a:r>
            <a:r>
              <a:rPr lang="en-US" b="1" dirty="0"/>
              <a:t> de base de </a:t>
            </a:r>
            <a:r>
              <a:rPr lang="en-US" b="1" dirty="0" err="1"/>
              <a:t>datos</a:t>
            </a:r>
            <a:r>
              <a:rPr lang="en-US" b="1" dirty="0"/>
              <a:t>.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30C32-E23C-5DDA-1A29-D1D9101F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2A415C-5956-05F7-5C16-B37BB33E2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8F799F-13A8-4209-4108-8B0C1BCF4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79" y="1115665"/>
            <a:ext cx="4436611" cy="3608231"/>
          </a:xfrm>
          <a:prstGeom prst="rect">
            <a:avLst/>
          </a:prstGeom>
        </p:spPr>
      </p:pic>
      <p:sp>
        <p:nvSpPr>
          <p:cNvPr id="6" name="Flecha curva 5">
            <a:extLst>
              <a:ext uri="{FF2B5EF4-FFF2-40B4-BE49-F238E27FC236}">
                <a16:creationId xmlns:a16="http://schemas.microsoft.com/office/drawing/2014/main" id="{E8F5877A-DAB8-0886-EEEB-39AC7ABB765E}"/>
              </a:ext>
            </a:extLst>
          </p:cNvPr>
          <p:cNvSpPr/>
          <p:nvPr/>
        </p:nvSpPr>
        <p:spPr>
          <a:xfrm rot="10800000" flipH="1">
            <a:off x="2308221" y="2109457"/>
            <a:ext cx="1720158" cy="133086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9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7FAC0E-142B-0232-FF1C-F665BF368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2028441"/>
            <a:ext cx="8343900" cy="1507945"/>
          </a:xfrm>
        </p:spPr>
        <p:txBody>
          <a:bodyPr vert="horz" lIns="0" tIns="0" rIns="0" bIns="0" rtlCol="0" anchor="t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Arquitecturas web en la Nube</a:t>
            </a:r>
          </a:p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  <a:p>
            <a:pPr marL="203200" indent="-203200"/>
            <a:r>
              <a:rPr lang="es-CL" dirty="0">
                <a:cs typeface="Arial"/>
              </a:rPr>
              <a:t>Implementación de </a:t>
            </a:r>
            <a:r>
              <a:rPr lang="es-CL" dirty="0" err="1">
                <a:cs typeface="Arial"/>
              </a:rPr>
              <a:t>Backend</a:t>
            </a:r>
            <a:r>
              <a:rPr lang="es-CL" dirty="0">
                <a:cs typeface="Arial"/>
              </a:rPr>
              <a:t> en la Nube</a:t>
            </a:r>
          </a:p>
          <a:p>
            <a:pPr marL="203200" indent="-203200"/>
            <a:r>
              <a:rPr lang="es-CL" dirty="0">
                <a:cs typeface="Arial"/>
              </a:rPr>
              <a:t>Conexión a Bases de Datos entre Nubes</a:t>
            </a:r>
          </a:p>
          <a:p>
            <a:pPr marL="203200" indent="-203200"/>
            <a:endParaRPr lang="es-CL" dirty="0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86F08-1F8A-2972-7C4B-6828EA28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6F7778-4977-7142-F750-2F3ADC70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Temario</a:t>
            </a:r>
          </a:p>
        </p:txBody>
      </p:sp>
    </p:spTree>
    <p:extLst>
      <p:ext uri="{BB962C8B-B14F-4D97-AF65-F5344CB8AC3E}">
        <p14:creationId xmlns:p14="http://schemas.microsoft.com/office/powerpoint/2010/main" val="518024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33A3D-4749-6AA6-38E2-173864AF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2D2B54C-EACD-854E-C854-8D59A4E13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3719277" cy="3365893"/>
          </a:xfrm>
        </p:spPr>
        <p:txBody>
          <a:bodyPr>
            <a:normAutofit/>
          </a:bodyPr>
          <a:lstStyle/>
          <a:p>
            <a:r>
              <a:rPr lang="en-US" dirty="0" err="1"/>
              <a:t>InfinityFree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nube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opción</a:t>
            </a:r>
            <a:r>
              <a:rPr lang="en-US" dirty="0"/>
              <a:t> </a:t>
            </a:r>
            <a:r>
              <a:rPr lang="en-US" dirty="0" err="1"/>
              <a:t>gratuita</a:t>
            </a:r>
            <a:r>
              <a:rPr lang="en-US" dirty="0"/>
              <a:t> </a:t>
            </a:r>
            <a:r>
              <a:rPr lang="en-US" dirty="0" err="1"/>
              <a:t>suficiente</a:t>
            </a:r>
            <a:r>
              <a:rPr lang="en-US" dirty="0"/>
              <a:t> para disponer de un </a:t>
            </a:r>
            <a:r>
              <a:rPr lang="en-US" dirty="0" err="1"/>
              <a:t>servidor</a:t>
            </a:r>
            <a:r>
              <a:rPr lang="en-US" dirty="0"/>
              <a:t> web PHP.</a:t>
            </a:r>
          </a:p>
          <a:p>
            <a:r>
              <a:rPr lang="en-US" dirty="0"/>
              <a:t>Es ideal para </a:t>
            </a: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Plataforma de </a:t>
            </a:r>
            <a:r>
              <a:rPr lang="en-US" dirty="0" err="1"/>
              <a:t>prueba</a:t>
            </a:r>
            <a:r>
              <a:rPr lang="en-US" dirty="0"/>
              <a:t> o </a:t>
            </a:r>
            <a:r>
              <a:rPr lang="en-US" dirty="0" err="1"/>
              <a:t>Producto</a:t>
            </a:r>
            <a:r>
              <a:rPr lang="en-US" dirty="0"/>
              <a:t> </a:t>
            </a:r>
            <a:r>
              <a:rPr lang="en-US" dirty="0" err="1"/>
              <a:t>Mínimo</a:t>
            </a:r>
            <a:r>
              <a:rPr lang="en-US" dirty="0"/>
              <a:t> Viable.</a:t>
            </a:r>
          </a:p>
          <a:p>
            <a:r>
              <a:rPr lang="en-US" dirty="0"/>
              <a:t>Es compatible con </a:t>
            </a:r>
            <a:r>
              <a:rPr lang="en-US" dirty="0" err="1"/>
              <a:t>los</a:t>
            </a:r>
            <a:r>
              <a:rPr lang="en-US" dirty="0"/>
              <a:t> software </a:t>
            </a:r>
            <a:r>
              <a:rPr lang="en-US" dirty="0" err="1"/>
              <a:t>clientes</a:t>
            </a:r>
            <a:r>
              <a:rPr lang="en-US" dirty="0"/>
              <a:t> de bases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MySQL Workbench.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82619-94C8-D3F9-EA26-2C3D90E8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B9F126-01E1-4CF1-99E1-2C090744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</a:t>
            </a:r>
            <a:r>
              <a:rPr lang="es-CL" dirty="0" err="1">
                <a:cs typeface="Arial"/>
              </a:rPr>
              <a:t>Backend</a:t>
            </a:r>
            <a:r>
              <a:rPr lang="es-CL" dirty="0">
                <a:cs typeface="Arial"/>
              </a:rPr>
              <a:t> en la Nube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A614A2-0E05-23A1-0478-54A0AABA5FCD}"/>
              </a:ext>
            </a:extLst>
          </p:cNvPr>
          <p:cNvSpPr txBox="1"/>
          <p:nvPr/>
        </p:nvSpPr>
        <p:spPr>
          <a:xfrm>
            <a:off x="4947260" y="1490225"/>
            <a:ext cx="3132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3"/>
              </a:rPr>
              <a:t>https://www.infinityfree.com</a:t>
            </a:r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82D5BC-2495-D380-72C4-C04536D22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5059" y="2030681"/>
            <a:ext cx="4696901" cy="23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3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8406-A6A5-E791-D909-5DBB2A75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E591C35-D53B-3902-883C-332FD9AB4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3990881" cy="3365893"/>
          </a:xfrm>
        </p:spPr>
        <p:txBody>
          <a:bodyPr>
            <a:normAutofit/>
          </a:bodyPr>
          <a:lstStyle/>
          <a:p>
            <a:r>
              <a:rPr lang="en-US" dirty="0"/>
              <a:t>Crear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F5444-C61F-1FBC-66AC-3EBAD228F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21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B4ACD3-F52D-AEED-A51A-C6C980D25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</a:t>
            </a:r>
            <a:r>
              <a:rPr lang="es-CL" dirty="0" err="1">
                <a:cs typeface="Arial"/>
              </a:rPr>
              <a:t>Backend</a:t>
            </a:r>
            <a:r>
              <a:rPr lang="es-CL" dirty="0">
                <a:cs typeface="Arial"/>
              </a:rPr>
              <a:t> en la Nube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DB6CBB1-19B7-1EBE-A57D-0A2B99367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76" y="1584357"/>
            <a:ext cx="1980932" cy="30670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A71ACA-B040-7612-4FB6-36E449B50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634" y="1540450"/>
            <a:ext cx="6167673" cy="9577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491F7C-7473-460A-A201-73D72B390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495" y="2578407"/>
            <a:ext cx="3990881" cy="2170417"/>
          </a:xfrm>
          <a:prstGeom prst="rect">
            <a:avLst/>
          </a:prstGeom>
        </p:spPr>
      </p:pic>
      <p:sp>
        <p:nvSpPr>
          <p:cNvPr id="8" name="Flecha derecha 7">
            <a:extLst>
              <a:ext uri="{FF2B5EF4-FFF2-40B4-BE49-F238E27FC236}">
                <a16:creationId xmlns:a16="http://schemas.microsoft.com/office/drawing/2014/main" id="{74EFC1B8-CDD3-D929-87D9-5315DC0EAEFD}"/>
              </a:ext>
            </a:extLst>
          </p:cNvPr>
          <p:cNvSpPr/>
          <p:nvPr/>
        </p:nvSpPr>
        <p:spPr>
          <a:xfrm rot="19098952">
            <a:off x="1874906" y="3055692"/>
            <a:ext cx="2640018" cy="317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Flecha abajo 8">
            <a:extLst>
              <a:ext uri="{FF2B5EF4-FFF2-40B4-BE49-F238E27FC236}">
                <a16:creationId xmlns:a16="http://schemas.microsoft.com/office/drawing/2014/main" id="{06D2C29A-9A5E-0FD3-CA09-7BA861BF0EDB}"/>
              </a:ext>
            </a:extLst>
          </p:cNvPr>
          <p:cNvSpPr/>
          <p:nvPr/>
        </p:nvSpPr>
        <p:spPr>
          <a:xfrm rot="4406621" flipH="1">
            <a:off x="6722660" y="1037564"/>
            <a:ext cx="161818" cy="23842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42502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01829-6C79-7D2A-0628-C8DEDC522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E02198F4-E927-D87A-ADEC-10448245D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1965145" cy="3365893"/>
          </a:xfrm>
        </p:spPr>
        <p:txBody>
          <a:bodyPr>
            <a:normAutofit/>
          </a:bodyPr>
          <a:lstStyle/>
          <a:p>
            <a:r>
              <a:rPr lang="en-US" dirty="0"/>
              <a:t>Crear Dominio:</a:t>
            </a:r>
          </a:p>
          <a:p>
            <a:pPr lvl="1"/>
            <a:r>
              <a:rPr lang="en-US" dirty="0"/>
              <a:t>Debe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registrado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ABAE8-90F5-D828-DC57-C266CA66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22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781892-CD54-AF49-7C41-334A9757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</a:t>
            </a:r>
            <a:r>
              <a:rPr lang="es-CL" dirty="0" err="1">
                <a:cs typeface="Arial"/>
              </a:rPr>
              <a:t>Backend</a:t>
            </a:r>
            <a:r>
              <a:rPr lang="es-CL" dirty="0">
                <a:cs typeface="Arial"/>
              </a:rPr>
              <a:t> en la Nube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E022E6-107B-6F4C-9E47-66E752E0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195" y="1353463"/>
            <a:ext cx="6093005" cy="33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88813-2FAF-8957-00C9-E0BF8BBFF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341D237-9A02-D982-C344-E511B9F30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3339031" cy="3365893"/>
          </a:xfrm>
        </p:spPr>
        <p:txBody>
          <a:bodyPr>
            <a:normAutofit/>
          </a:bodyPr>
          <a:lstStyle/>
          <a:p>
            <a:r>
              <a:rPr lang="en-US" dirty="0" err="1"/>
              <a:t>Configuración</a:t>
            </a:r>
            <a:r>
              <a:rPr lang="en-US" dirty="0"/>
              <a:t> de Dominio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F4E08-9F42-AB4F-DB4A-6A9DA4E2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23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AF3AC5-B3E3-39BD-F034-3C52F3BFD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</a:t>
            </a:r>
            <a:r>
              <a:rPr lang="es-CL" dirty="0" err="1">
                <a:cs typeface="Arial"/>
              </a:rPr>
              <a:t>Backend</a:t>
            </a:r>
            <a:r>
              <a:rPr lang="es-CL" dirty="0">
                <a:cs typeface="Arial"/>
              </a:rPr>
              <a:t> en la Nube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4D2840-66A2-DFF3-21B7-5B79097D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589" y="1116557"/>
            <a:ext cx="4437478" cy="363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1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B1AAB-8E76-2449-5A07-692653C7A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C672BDD3-D9B0-A18B-9F3C-E9A18B62F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3339031" cy="3365893"/>
          </a:xfrm>
        </p:spPr>
        <p:txBody>
          <a:bodyPr>
            <a:normAutofit/>
          </a:bodyPr>
          <a:lstStyle/>
          <a:p>
            <a:r>
              <a:rPr lang="en-US" dirty="0" err="1"/>
              <a:t>Configuración</a:t>
            </a:r>
            <a:r>
              <a:rPr lang="en-US" dirty="0"/>
              <a:t> de Dominio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69CFFC-955B-8BC9-4E93-76EA3F022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24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5A0293-4B5C-79B9-AE3D-F225DF74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</a:t>
            </a:r>
            <a:r>
              <a:rPr lang="es-CL" dirty="0" err="1">
                <a:cs typeface="Arial"/>
              </a:rPr>
              <a:t>Backend</a:t>
            </a:r>
            <a:r>
              <a:rPr lang="es-CL" dirty="0">
                <a:cs typeface="Arial"/>
              </a:rPr>
              <a:t> en la Nube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85E1E5-8CE6-C0C5-4E27-47F680B23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84" y="1471623"/>
            <a:ext cx="6191620" cy="3624016"/>
          </a:xfrm>
          <a:prstGeom prst="rect">
            <a:avLst/>
          </a:prstGeom>
        </p:spPr>
      </p:pic>
      <p:sp>
        <p:nvSpPr>
          <p:cNvPr id="6" name="Flecha abajo 5">
            <a:extLst>
              <a:ext uri="{FF2B5EF4-FFF2-40B4-BE49-F238E27FC236}">
                <a16:creationId xmlns:a16="http://schemas.microsoft.com/office/drawing/2014/main" id="{0C4B2AD8-413A-7939-D189-976E84653E2C}"/>
              </a:ext>
            </a:extLst>
          </p:cNvPr>
          <p:cNvSpPr/>
          <p:nvPr/>
        </p:nvSpPr>
        <p:spPr>
          <a:xfrm rot="3672969">
            <a:off x="4215478" y="2598343"/>
            <a:ext cx="443620" cy="114073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6984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20748-0420-5AA8-C942-B83B6F5B5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86AFF509-6FDA-8C5B-DF2B-5C8A5218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8268937" cy="3365893"/>
          </a:xfrm>
        </p:spPr>
        <p:txBody>
          <a:bodyPr>
            <a:normAutofit/>
          </a:bodyPr>
          <a:lstStyle/>
          <a:p>
            <a:r>
              <a:rPr lang="en-US" dirty="0" err="1"/>
              <a:t>Configuración</a:t>
            </a:r>
            <a:r>
              <a:rPr lang="en-US" dirty="0"/>
              <a:t> de </a:t>
            </a:r>
            <a:r>
              <a:rPr lang="en-US" dirty="0" err="1"/>
              <a:t>Archivos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archivos</a:t>
            </a:r>
            <a:r>
              <a:rPr lang="en-US" dirty="0"/>
              <a:t> se </a:t>
            </a:r>
            <a:r>
              <a:rPr lang="en-US" dirty="0" err="1"/>
              <a:t>deben</a:t>
            </a:r>
            <a:r>
              <a:rPr lang="en-US" dirty="0"/>
              <a:t> </a:t>
            </a:r>
            <a:r>
              <a:rPr lang="en-US" dirty="0" err="1"/>
              <a:t>subir</a:t>
            </a:r>
            <a:r>
              <a:rPr lang="en-US" dirty="0"/>
              <a:t> a la </a:t>
            </a:r>
            <a:r>
              <a:rPr lang="en-US" dirty="0" err="1"/>
              <a:t>carpeta</a:t>
            </a:r>
            <a:r>
              <a:rPr lang="en-US" dirty="0"/>
              <a:t> </a:t>
            </a:r>
            <a:r>
              <a:rPr lang="en-US" b="1" dirty="0" err="1"/>
              <a:t>htdocs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8DA74-1FE4-8CB8-C5BB-0F87AB356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25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92167-75C2-868A-6535-F54F896A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</a:t>
            </a:r>
            <a:r>
              <a:rPr lang="es-CL" dirty="0" err="1">
                <a:cs typeface="Arial"/>
              </a:rPr>
              <a:t>Backend</a:t>
            </a:r>
            <a:r>
              <a:rPr lang="es-CL" dirty="0">
                <a:cs typeface="Arial"/>
              </a:rPr>
              <a:t> en la Nube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8664B4-9833-5BDA-C869-C0F7F5C64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00489"/>
            <a:ext cx="7772400" cy="2144110"/>
          </a:xfrm>
          <a:prstGeom prst="rect">
            <a:avLst/>
          </a:prstGeom>
        </p:spPr>
      </p:pic>
      <p:sp>
        <p:nvSpPr>
          <p:cNvPr id="6" name="Flecha abajo 5">
            <a:extLst>
              <a:ext uri="{FF2B5EF4-FFF2-40B4-BE49-F238E27FC236}">
                <a16:creationId xmlns:a16="http://schemas.microsoft.com/office/drawing/2014/main" id="{96B628F2-A7D2-F364-844D-BAA24E92B1A1}"/>
              </a:ext>
            </a:extLst>
          </p:cNvPr>
          <p:cNvSpPr/>
          <p:nvPr/>
        </p:nvSpPr>
        <p:spPr>
          <a:xfrm rot="3472158">
            <a:off x="4153660" y="1114970"/>
            <a:ext cx="415636" cy="5457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2249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586EB-650F-12B7-47E4-AE05F1359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736A6AD-5EF7-56A4-AAE3-871FAAF08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1890477" cy="3365893"/>
          </a:xfrm>
        </p:spPr>
        <p:txBody>
          <a:bodyPr>
            <a:normAutofit/>
          </a:bodyPr>
          <a:lstStyle/>
          <a:p>
            <a:r>
              <a:rPr lang="en-US" dirty="0" err="1"/>
              <a:t>Actividad</a:t>
            </a:r>
            <a:r>
              <a:rPr lang="en-US" dirty="0"/>
              <a:t> 2:</a:t>
            </a:r>
          </a:p>
          <a:p>
            <a:r>
              <a:rPr lang="en-US" dirty="0"/>
              <a:t>Subir la </a:t>
            </a:r>
            <a:r>
              <a:rPr lang="en-US" dirty="0" err="1"/>
              <a:t>carpeta</a:t>
            </a:r>
            <a:r>
              <a:rPr lang="en-US" dirty="0"/>
              <a:t> del Proyecto de </a:t>
            </a:r>
            <a:r>
              <a:rPr lang="en-US" b="1" dirty="0" err="1"/>
              <a:t>crud_clinica</a:t>
            </a:r>
            <a:endParaRPr lang="en-US" b="1" dirty="0"/>
          </a:p>
          <a:p>
            <a:r>
              <a:rPr lang="en-US" dirty="0"/>
              <a:t>El primer archive </a:t>
            </a:r>
            <a:r>
              <a:rPr lang="en-US" dirty="0" err="1"/>
              <a:t>que</a:t>
            </a:r>
            <a:r>
              <a:rPr lang="en-US" dirty="0"/>
              <a:t> se </a:t>
            </a:r>
            <a:r>
              <a:rPr lang="en-US" dirty="0" err="1"/>
              <a:t>revisará</a:t>
            </a:r>
            <a:r>
              <a:rPr lang="en-US" dirty="0"/>
              <a:t> es </a:t>
            </a:r>
            <a:r>
              <a:rPr lang="en-US" b="1" dirty="0" err="1"/>
              <a:t>index.php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B82342-CD79-BB4A-E9F0-EC8C8815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26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F06930-177B-4C68-EAEA-3914BAA34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</a:t>
            </a:r>
            <a:r>
              <a:rPr lang="es-CL" dirty="0" err="1">
                <a:cs typeface="Arial"/>
              </a:rPr>
              <a:t>Backend</a:t>
            </a:r>
            <a:r>
              <a:rPr lang="es-CL" dirty="0">
                <a:cs typeface="Arial"/>
              </a:rPr>
              <a:t> en la Nube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56F4FB-8E36-387D-CD39-5FD02C827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068" y="1210921"/>
            <a:ext cx="6868879" cy="336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29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DB942-D610-62AD-4855-D1B1BA12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911361E-2D42-E315-83C5-B84460932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8454239" cy="3365893"/>
          </a:xfrm>
        </p:spPr>
        <p:txBody>
          <a:bodyPr>
            <a:normAutofit/>
          </a:bodyPr>
          <a:lstStyle/>
          <a:p>
            <a:r>
              <a:rPr lang="en-US" dirty="0" err="1"/>
              <a:t>Ahora</a:t>
            </a:r>
            <a:r>
              <a:rPr lang="en-US" dirty="0"/>
              <a:t> la Plataforma </a:t>
            </a:r>
            <a:r>
              <a:rPr lang="en-US" dirty="0" err="1"/>
              <a:t>está</a:t>
            </a:r>
            <a:r>
              <a:rPr lang="en-US" dirty="0"/>
              <a:t> disponible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ruta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se ha </a:t>
            </a:r>
            <a:r>
              <a:rPr lang="en-US" dirty="0" err="1"/>
              <a:t>establecido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	clinica-dental-uach-2025.free.nf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229FE-655F-A759-DCD2-B043D28D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27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1D065A-82B1-654E-5277-2546D42B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</a:t>
            </a:r>
            <a:r>
              <a:rPr lang="es-CL" dirty="0" err="1">
                <a:cs typeface="Arial"/>
              </a:rPr>
              <a:t>Backend</a:t>
            </a:r>
            <a:r>
              <a:rPr lang="es-CL" dirty="0">
                <a:cs typeface="Arial"/>
              </a:rPr>
              <a:t> en la Nube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AB7064C-0287-BF1F-AC24-4E0D80EE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44365"/>
          <a:stretch>
            <a:fillRect/>
          </a:stretch>
        </p:blipFill>
        <p:spPr>
          <a:xfrm>
            <a:off x="459872" y="2119020"/>
            <a:ext cx="8334593" cy="26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CBB35-0775-4038-9671-3CECB7CF0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1767EC30-6F69-D07C-0713-3D24A56F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8454239" cy="3365893"/>
          </a:xfrm>
        </p:spPr>
        <p:txBody>
          <a:bodyPr>
            <a:normAutofit/>
          </a:bodyPr>
          <a:lstStyle/>
          <a:p>
            <a:r>
              <a:rPr lang="en-US" dirty="0" err="1"/>
              <a:t>Implemente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Proyecto semestral actual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servidores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Nube:</a:t>
            </a:r>
          </a:p>
          <a:p>
            <a:pPr lvl="1"/>
            <a:r>
              <a:rPr lang="en-US" b="1" dirty="0" err="1"/>
              <a:t>FreeSQLDatabase</a:t>
            </a:r>
            <a:r>
              <a:rPr lang="en-US" b="1" dirty="0"/>
              <a:t> para la base de </a:t>
            </a:r>
            <a:r>
              <a:rPr lang="en-US" b="1" dirty="0" err="1"/>
              <a:t>datos</a:t>
            </a:r>
            <a:endParaRPr lang="en-US" b="1" dirty="0"/>
          </a:p>
          <a:p>
            <a:pPr lvl="1"/>
            <a:r>
              <a:rPr lang="en-US" b="1" dirty="0" err="1"/>
              <a:t>InfinityFree</a:t>
            </a:r>
            <a:r>
              <a:rPr lang="en-US" b="1" dirty="0"/>
              <a:t> para </a:t>
            </a:r>
            <a:r>
              <a:rPr lang="en-US" b="1" dirty="0" err="1"/>
              <a:t>el</a:t>
            </a:r>
            <a:r>
              <a:rPr lang="en-US" b="1" dirty="0"/>
              <a:t> </a:t>
            </a:r>
            <a:r>
              <a:rPr lang="en-US" b="1" dirty="0" err="1"/>
              <a:t>servidor</a:t>
            </a:r>
            <a:r>
              <a:rPr lang="en-US" b="1" dirty="0"/>
              <a:t> Web.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4FFAD6-A95F-AF6D-C030-285F669C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28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F2A0D8-821B-8171-F628-720D6CF9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Actividad Final:</a:t>
            </a:r>
          </a:p>
        </p:txBody>
      </p:sp>
    </p:spTree>
    <p:extLst>
      <p:ext uri="{BB962C8B-B14F-4D97-AF65-F5344CB8AC3E}">
        <p14:creationId xmlns:p14="http://schemas.microsoft.com/office/powerpoint/2010/main" val="383106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931A1-6A9C-B6AF-4527-E07E31524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DAFDEED-6834-BC9D-ECE0-AA0DFCCEA7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443" y="1515637"/>
            <a:ext cx="8508900" cy="684504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s-ES" sz="2400" dirty="0">
                <a:cs typeface="Arial"/>
              </a:rPr>
              <a:t>Taller de Programación</a:t>
            </a:r>
          </a:p>
          <a:p>
            <a:r>
              <a:rPr lang="es-ES" sz="2400">
                <a:cs typeface="Arial"/>
              </a:rPr>
              <a:t>Clase 16</a:t>
            </a:r>
            <a:endParaRPr lang="es-ES" sz="2400" dirty="0"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7BD9-37E1-C5FD-0388-489609947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022" y="2206964"/>
            <a:ext cx="8515675" cy="509905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600" i="1" dirty="0">
                <a:cs typeface="Arial"/>
              </a:rPr>
              <a:t>Cristian Vallejos (</a:t>
            </a:r>
            <a:r>
              <a:rPr lang="de-DE" sz="1600" i="1" dirty="0">
                <a:cs typeface="Arial"/>
                <a:hlinkClick r:id="rId3"/>
              </a:rPr>
              <a:t>cristian.vallejos</a:t>
            </a:r>
            <a:r>
              <a:rPr lang="es" sz="1600" i="1" dirty="0">
                <a:cs typeface="Arial"/>
                <a:hlinkClick r:id="rId3"/>
              </a:rPr>
              <a:t>@uach.cl</a:t>
            </a:r>
            <a:r>
              <a:rPr lang="de-DE" sz="1600" i="1" dirty="0">
                <a:cs typeface="Arial"/>
              </a:rPr>
              <a:t>)</a:t>
            </a:r>
            <a:endParaRPr lang="en-US" sz="1600" b="0" dirty="0">
              <a:cs typeface="Arial"/>
            </a:endParaRPr>
          </a:p>
          <a:p>
            <a:r>
              <a:rPr lang="de-DE" sz="1600" i="1" dirty="0">
                <a:cs typeface="Arial"/>
              </a:rPr>
              <a:t>Joel Torres (</a:t>
            </a:r>
            <a:r>
              <a:rPr lang="es" sz="1600" i="1" dirty="0">
                <a:cs typeface="Arial"/>
                <a:hlinkClick r:id="rId4"/>
              </a:rPr>
              <a:t>joel.torres@uach.cl</a:t>
            </a:r>
            <a:r>
              <a:rPr lang="de-DE" sz="1600" i="1" dirty="0">
                <a:cs typeface="Arial"/>
              </a:rPr>
              <a:t>)</a:t>
            </a:r>
            <a:endParaRPr lang="en-US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D3DB1F9C-5E47-8484-D40E-680F5EA151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5549" b="1554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7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A77D5B-5648-E96E-EC74-A279477F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EE659B-2C49-6A65-4CBA-0CACC5E21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Arial"/>
              </a:rPr>
              <a:t>Arquitectura</a:t>
            </a:r>
            <a:r>
              <a:rPr lang="en-US" dirty="0">
                <a:cs typeface="Arial"/>
              </a:rPr>
              <a:t> de </a:t>
            </a:r>
            <a:r>
              <a:rPr lang="en-US" dirty="0" err="1">
                <a:cs typeface="Arial"/>
              </a:rPr>
              <a:t>tres</a:t>
            </a:r>
            <a:r>
              <a:rPr lang="en-US" dirty="0">
                <a:cs typeface="Arial"/>
              </a:rPr>
              <a:t> </a:t>
            </a:r>
            <a:r>
              <a:rPr lang="en-US" dirty="0" err="1">
                <a:cs typeface="Arial"/>
              </a:rPr>
              <a:t>niveles</a:t>
            </a:r>
            <a:endParaRPr lang="en-US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3755A-5058-F437-C97F-5926B321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30" y="1413499"/>
            <a:ext cx="7340563" cy="296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3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04C65-7C49-D49F-962E-ECD7D886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272822D2-3E6E-7337-8DE9-06FF77D4E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4171950" cy="3365893"/>
          </a:xfrm>
        </p:spPr>
        <p:txBody>
          <a:bodyPr>
            <a:normAutofit/>
          </a:bodyPr>
          <a:lstStyle/>
          <a:p>
            <a:r>
              <a:rPr lang="en-US" dirty="0"/>
              <a:t>El "</a:t>
            </a:r>
            <a:r>
              <a:rPr lang="en-US" b="1" dirty="0"/>
              <a:t>cloud computing</a:t>
            </a:r>
            <a:r>
              <a:rPr lang="en-US" dirty="0"/>
              <a:t>" (</a:t>
            </a:r>
            <a:r>
              <a:rPr lang="en-US" dirty="0" err="1"/>
              <a:t>computación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nube</a:t>
            </a:r>
            <a:r>
              <a:rPr lang="en-US" dirty="0"/>
              <a:t>) es la </a:t>
            </a:r>
            <a:r>
              <a:rPr lang="en-US" dirty="0" err="1"/>
              <a:t>entrega</a:t>
            </a:r>
            <a:r>
              <a:rPr lang="en-US" dirty="0"/>
              <a:t> de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informáticos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Internet, y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web, se </a:t>
            </a:r>
            <a:r>
              <a:rPr lang="en-US" dirty="0" err="1"/>
              <a:t>refiere</a:t>
            </a:r>
            <a:r>
              <a:rPr lang="en-US" dirty="0"/>
              <a:t> a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servicios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, </a:t>
            </a:r>
            <a:r>
              <a:rPr lang="en-US" dirty="0" err="1"/>
              <a:t>alojar</a:t>
            </a:r>
            <a:r>
              <a:rPr lang="en-US" dirty="0"/>
              <a:t> y </a:t>
            </a:r>
            <a:r>
              <a:rPr lang="en-US" dirty="0" err="1"/>
              <a:t>gestionar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web.</a:t>
            </a:r>
          </a:p>
          <a:p>
            <a:pPr lvl="1"/>
            <a:r>
              <a:rPr lang="en-US" dirty="0"/>
              <a:t>Escalabilidad y </a:t>
            </a:r>
            <a:r>
              <a:rPr lang="en-US" dirty="0" err="1"/>
              <a:t>flexibilidad</a:t>
            </a:r>
            <a:endParaRPr lang="en-US" dirty="0"/>
          </a:p>
          <a:p>
            <a:pPr lvl="1"/>
            <a:r>
              <a:rPr lang="en-US" dirty="0" err="1"/>
              <a:t>Reducción</a:t>
            </a:r>
            <a:r>
              <a:rPr lang="en-US" dirty="0"/>
              <a:t> de </a:t>
            </a:r>
            <a:r>
              <a:rPr lang="en-US" dirty="0" err="1"/>
              <a:t>costos</a:t>
            </a:r>
            <a:endParaRPr lang="en-US" dirty="0"/>
          </a:p>
          <a:p>
            <a:pPr lvl="1"/>
            <a:r>
              <a:rPr lang="en-US" dirty="0" err="1"/>
              <a:t>Innovación</a:t>
            </a:r>
            <a:r>
              <a:rPr lang="en-US" dirty="0"/>
              <a:t> </a:t>
            </a:r>
            <a:r>
              <a:rPr lang="en-US" dirty="0" err="1"/>
              <a:t>acelerada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66A680-49CB-D57D-4FE8-3C8312E20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98787F-AF18-D178-EA00-5785F109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Arquitecturas web en la Nube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FA15BA-3ABA-9C38-26C1-A600FC6A2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160" y="1188000"/>
            <a:ext cx="4298073" cy="246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12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C3452-8690-32FA-C966-17551104A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9C00F9B-34CF-F4E9-4C68-45A1459C2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3139855" cy="33658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Cada </a:t>
            </a:r>
            <a:r>
              <a:rPr lang="en-US" dirty="0" err="1"/>
              <a:t>recurso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nube</a:t>
            </a:r>
            <a:r>
              <a:rPr lang="en-US" dirty="0"/>
              <a:t> disponible 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niveles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y </a:t>
            </a:r>
            <a:r>
              <a:rPr lang="en-US" dirty="0" err="1"/>
              <a:t>permite</a:t>
            </a:r>
            <a:r>
              <a:rPr lang="en-US" dirty="0"/>
              <a:t> replica la </a:t>
            </a:r>
            <a:r>
              <a:rPr lang="en-US" dirty="0" err="1"/>
              <a:t>arquitectura</a:t>
            </a:r>
            <a:r>
              <a:rPr lang="en-US" dirty="0"/>
              <a:t> web de 3 </a:t>
            </a:r>
            <a:r>
              <a:rPr lang="en-US" dirty="0" err="1"/>
              <a:t>capas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capa</a:t>
            </a:r>
            <a:r>
              <a:rPr lang="en-US" dirty="0"/>
              <a:t> de Datos </a:t>
            </a:r>
            <a:r>
              <a:rPr lang="en-US" dirty="0" err="1"/>
              <a:t>almacenada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nube</a:t>
            </a:r>
            <a:r>
              <a:rPr lang="en-US" dirty="0"/>
              <a:t> </a:t>
            </a:r>
            <a:r>
              <a:rPr lang="en-US" dirty="0" err="1"/>
              <a:t>dedicada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capa</a:t>
            </a:r>
            <a:r>
              <a:rPr lang="en-US" dirty="0"/>
              <a:t> de Negocios </a:t>
            </a:r>
            <a:r>
              <a:rPr lang="en-US" dirty="0" err="1"/>
              <a:t>almacenada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nodos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capa</a:t>
            </a:r>
            <a:r>
              <a:rPr lang="en-US" dirty="0"/>
              <a:t> de </a:t>
            </a:r>
            <a:r>
              <a:rPr lang="en-US" dirty="0" err="1"/>
              <a:t>presentación</a:t>
            </a:r>
            <a:r>
              <a:rPr lang="en-US" dirty="0"/>
              <a:t> es </a:t>
            </a:r>
            <a:r>
              <a:rPr lang="en-US" dirty="0" err="1"/>
              <a:t>accedida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internet.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4F67E-CE31-5734-71F4-0C5C679F7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1C1363-3FCB-6B14-6621-0A287480F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Arquitecturas web en la Nube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A2DA91-57E9-7062-34D5-BEE85618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039" y="1188000"/>
            <a:ext cx="5418269" cy="351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574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0CAD-2B77-BC36-7931-A434729DA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B4ACCE86-B17B-8344-B32B-E22DAF99C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8101154" cy="3365893"/>
          </a:xfrm>
        </p:spPr>
        <p:txBody>
          <a:bodyPr>
            <a:normAutofit/>
          </a:bodyPr>
          <a:lstStyle/>
          <a:p>
            <a:r>
              <a:rPr lang="en-US" dirty="0" err="1"/>
              <a:t>Ejemplo</a:t>
            </a:r>
            <a:r>
              <a:rPr lang="en-US" dirty="0"/>
              <a:t> AWS:</a:t>
            </a:r>
          </a:p>
          <a:p>
            <a:pPr marL="0" indent="0">
              <a:buNone/>
            </a:pPr>
            <a:r>
              <a:rPr lang="en-US" dirty="0"/>
              <a:t>	Ver </a:t>
            </a:r>
            <a:r>
              <a:rPr lang="en-US" dirty="0" err="1"/>
              <a:t>calculadora</a:t>
            </a:r>
            <a:r>
              <a:rPr lang="en-US" dirty="0"/>
              <a:t> de </a:t>
            </a:r>
            <a:r>
              <a:rPr lang="en-US" dirty="0" err="1"/>
              <a:t>servicios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https://calculator.aws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25228-6D09-ACEA-FF0D-8EE9B8F7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66BC0F-B361-F9C4-A35E-F9ED02C16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Arquitecturas web en la Nube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BF8F8B-ABAB-780D-9DCC-3E1A31FFE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33" y="1801035"/>
            <a:ext cx="6702645" cy="33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0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F2C9C-02B4-3B63-5CA2-73B731039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EE81C1D-BA4A-923F-38D2-96DAB84D8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9" y="1188000"/>
            <a:ext cx="8562881" cy="3365893"/>
          </a:xfrm>
        </p:spPr>
        <p:txBody>
          <a:bodyPr>
            <a:normAutofit/>
          </a:bodyPr>
          <a:lstStyle/>
          <a:p>
            <a:r>
              <a:rPr lang="en-US" dirty="0" err="1"/>
              <a:t>Ejemplo</a:t>
            </a:r>
            <a:r>
              <a:rPr lang="en-US" dirty="0"/>
              <a:t> GCP:</a:t>
            </a:r>
          </a:p>
          <a:p>
            <a:pPr marL="0" indent="0">
              <a:buNone/>
            </a:pPr>
            <a:r>
              <a:rPr lang="en-US" dirty="0"/>
              <a:t>Ver </a:t>
            </a:r>
            <a:r>
              <a:rPr lang="en-US" dirty="0" err="1"/>
              <a:t>calculadora</a:t>
            </a:r>
            <a:r>
              <a:rPr lang="en-US" dirty="0"/>
              <a:t> de </a:t>
            </a:r>
            <a:r>
              <a:rPr lang="en-US" dirty="0" err="1"/>
              <a:t>servicios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https://cloud.google.com/products/calculator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EBD40-35DC-95A6-CCBE-F8781CDA6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B5017F-C15E-DD4B-C5B0-D546025DB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Arquitecturas web en la Nube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A30AD2-BFDE-5B51-68A1-D2477BAA9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61" y="1832234"/>
            <a:ext cx="5365561" cy="32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2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781D3-7236-3960-0CE8-E1C274CC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649FCC02-4F47-934E-B795-EAC17071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3719277" cy="3365893"/>
          </a:xfrm>
        </p:spPr>
        <p:txBody>
          <a:bodyPr>
            <a:normAutofit/>
          </a:bodyPr>
          <a:lstStyle/>
          <a:p>
            <a:r>
              <a:rPr lang="en-US" dirty="0" err="1"/>
              <a:t>FreeSQLDatabase</a:t>
            </a:r>
            <a:r>
              <a:rPr lang="en-US" dirty="0"/>
              <a:t>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nube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opción</a:t>
            </a:r>
            <a:r>
              <a:rPr lang="en-US" dirty="0"/>
              <a:t> </a:t>
            </a:r>
            <a:r>
              <a:rPr lang="en-US" dirty="0" err="1"/>
              <a:t>gratuita</a:t>
            </a:r>
            <a:r>
              <a:rPr lang="en-US" dirty="0"/>
              <a:t> </a:t>
            </a:r>
            <a:r>
              <a:rPr lang="en-US" dirty="0" err="1"/>
              <a:t>suficiente</a:t>
            </a:r>
            <a:r>
              <a:rPr lang="en-US" dirty="0"/>
              <a:t> para </a:t>
            </a:r>
            <a:r>
              <a:rPr lang="en-US" dirty="0" err="1"/>
              <a:t>trabajar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base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pequeña</a:t>
            </a:r>
            <a:r>
              <a:rPr lang="en-US" dirty="0"/>
              <a:t>.</a:t>
            </a:r>
          </a:p>
          <a:p>
            <a:r>
              <a:rPr lang="en-US" dirty="0"/>
              <a:t>Es ideal para </a:t>
            </a:r>
            <a:r>
              <a:rPr lang="en-US" dirty="0" err="1"/>
              <a:t>presentar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Plataforma de </a:t>
            </a:r>
            <a:r>
              <a:rPr lang="en-US" dirty="0" err="1"/>
              <a:t>prueba</a:t>
            </a:r>
            <a:r>
              <a:rPr lang="en-US" dirty="0"/>
              <a:t> o </a:t>
            </a:r>
            <a:r>
              <a:rPr lang="en-US" dirty="0" err="1"/>
              <a:t>Producto</a:t>
            </a:r>
            <a:r>
              <a:rPr lang="en-US" dirty="0"/>
              <a:t> </a:t>
            </a:r>
            <a:r>
              <a:rPr lang="en-US" dirty="0" err="1"/>
              <a:t>Mínimo</a:t>
            </a:r>
            <a:r>
              <a:rPr lang="en-US" dirty="0"/>
              <a:t> Viable.</a:t>
            </a:r>
          </a:p>
          <a:p>
            <a:r>
              <a:rPr lang="en-US" dirty="0"/>
              <a:t>Es compatible con </a:t>
            </a:r>
            <a:r>
              <a:rPr lang="en-US" dirty="0" err="1"/>
              <a:t>los</a:t>
            </a:r>
            <a:r>
              <a:rPr lang="en-US" dirty="0"/>
              <a:t> software </a:t>
            </a:r>
            <a:r>
              <a:rPr lang="en-US" dirty="0" err="1"/>
              <a:t>clientes</a:t>
            </a:r>
            <a:r>
              <a:rPr lang="en-US" dirty="0"/>
              <a:t> de bases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MySQL Workbench.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B59B1-BD01-0724-CDC7-94D2703D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E42FAF-2975-D632-633B-AFFD6A52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BF0836-9259-745A-7566-764306F05815}"/>
              </a:ext>
            </a:extLst>
          </p:cNvPr>
          <p:cNvSpPr txBox="1"/>
          <p:nvPr/>
        </p:nvSpPr>
        <p:spPr>
          <a:xfrm>
            <a:off x="4562948" y="1490225"/>
            <a:ext cx="4581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hlinkClick r:id="rId3"/>
              </a:rPr>
              <a:t>https://www.freesqldatabase.com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DE492E-90D5-97C6-57E9-D85508E17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960" y="1859557"/>
            <a:ext cx="4178726" cy="28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7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F773D-161F-D801-D70A-F28206769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96CB60-3A5F-C036-5ED2-0C181E4BB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3719277" cy="3365893"/>
          </a:xfrm>
        </p:spPr>
        <p:txBody>
          <a:bodyPr>
            <a:normAutofit/>
          </a:bodyPr>
          <a:lstStyle/>
          <a:p>
            <a:r>
              <a:rPr lang="en-US" dirty="0"/>
              <a:t>Crear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Completa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  <a:p>
            <a:pPr lvl="1"/>
            <a:r>
              <a:rPr lang="en-US" dirty="0"/>
              <a:t>Se </a:t>
            </a:r>
            <a:r>
              <a:rPr lang="en-US" dirty="0" err="1"/>
              <a:t>creará</a:t>
            </a:r>
            <a:r>
              <a:rPr lang="en-US" dirty="0"/>
              <a:t> la </a:t>
            </a:r>
            <a:r>
              <a:rPr lang="en-US" dirty="0" err="1"/>
              <a:t>cuenta</a:t>
            </a:r>
            <a:r>
              <a:rPr lang="en-US" dirty="0"/>
              <a:t> y se </a:t>
            </a:r>
            <a:r>
              <a:rPr lang="en-US" dirty="0" err="1"/>
              <a:t>enviará</a:t>
            </a:r>
            <a:r>
              <a:rPr lang="en-US" dirty="0"/>
              <a:t> un email con la </a:t>
            </a:r>
            <a:r>
              <a:rPr lang="en-US" dirty="0" err="1"/>
              <a:t>confirmación</a:t>
            </a:r>
            <a:r>
              <a:rPr lang="en-US" dirty="0"/>
              <a:t> de la </a:t>
            </a:r>
            <a:r>
              <a:rPr lang="en-US" dirty="0" err="1"/>
              <a:t>cuenta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D3C77E-2C20-F782-8B21-F98471D7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00" y="4748824"/>
            <a:ext cx="326368" cy="39626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696EC4-B4CF-4701-AD06-A8439D6D8E12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3623E-9C6F-D3BC-7FD8-D70741CF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 anchor="b">
            <a:normAutofit/>
          </a:bodyPr>
          <a:lstStyle/>
          <a:p>
            <a:pPr marL="203200" indent="-203200"/>
            <a:r>
              <a:rPr lang="es-CL" dirty="0">
                <a:cs typeface="Arial"/>
              </a:rPr>
              <a:t>Implementación de Base de datos en la Nube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16AAB55-2083-FA91-EBC7-29B4AE52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65" y="2572544"/>
            <a:ext cx="2515913" cy="2541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425212-35FE-E4F3-D27B-01ED2AD86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262" y="1100420"/>
            <a:ext cx="2647393" cy="2014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23FA9E-2576-FA20-53BA-4EC75E4B8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262" y="3228692"/>
            <a:ext cx="4601424" cy="1456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120687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427</TotalTime>
  <Words>833</Words>
  <Application>Microsoft Macintosh PowerPoint</Application>
  <PresentationFormat>Personalizado</PresentationFormat>
  <Paragraphs>175</Paragraphs>
  <Slides>29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2" baseType="lpstr">
      <vt:lpstr>Arial</vt:lpstr>
      <vt:lpstr>Calibri</vt:lpstr>
      <vt:lpstr>Design1</vt:lpstr>
      <vt:lpstr>Presentación de PowerPoint</vt:lpstr>
      <vt:lpstr>Temario</vt:lpstr>
      <vt:lpstr>Arquitectura de tres niveles</vt:lpstr>
      <vt:lpstr>Arquitecturas web en la Nube</vt:lpstr>
      <vt:lpstr>Arquitecturas web en la Nube</vt:lpstr>
      <vt:lpstr>Arquitecturas web en la Nube</vt:lpstr>
      <vt:lpstr>Arquitecturas web en la Nube</vt:lpstr>
      <vt:lpstr>Implementación de Base de datos en la Nube</vt:lpstr>
      <vt:lpstr>Implementación de Base de datos en la Nube</vt:lpstr>
      <vt:lpstr>Implementación de Base de datos en la Nube</vt:lpstr>
      <vt:lpstr>Implementación de Base de datos en la Nube</vt:lpstr>
      <vt:lpstr>Implementación de Base de datos en la Nube</vt:lpstr>
      <vt:lpstr>Implementación de Base de datos en la Nube</vt:lpstr>
      <vt:lpstr>Implementación de Base de datos en la Nube</vt:lpstr>
      <vt:lpstr>Implementación de Base de datos en la Nube</vt:lpstr>
      <vt:lpstr>Implementación de Base de datos en la Nube</vt:lpstr>
      <vt:lpstr>Implementación de Base de datos en la Nube</vt:lpstr>
      <vt:lpstr>Implementación de Base de datos en la Nube</vt:lpstr>
      <vt:lpstr>Implementación de Base de datos en la Nube</vt:lpstr>
      <vt:lpstr>Implementación de Backend en la Nube</vt:lpstr>
      <vt:lpstr>Implementación de Backend en la Nube</vt:lpstr>
      <vt:lpstr>Implementación de Backend en la Nube</vt:lpstr>
      <vt:lpstr>Implementación de Backend en la Nube</vt:lpstr>
      <vt:lpstr>Implementación de Backend en la Nube</vt:lpstr>
      <vt:lpstr>Implementación de Backend en la Nube</vt:lpstr>
      <vt:lpstr>Implementación de Backend en la Nube</vt:lpstr>
      <vt:lpstr>Implementación de Backend en la Nube</vt:lpstr>
      <vt:lpstr>Actividad Final: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m10440</cp:lastModifiedBy>
  <cp:revision>500</cp:revision>
  <dcterms:created xsi:type="dcterms:W3CDTF">2017-12-07T14:50:50Z</dcterms:created>
  <dcterms:modified xsi:type="dcterms:W3CDTF">2025-11-07T00:36:18Z</dcterms:modified>
</cp:coreProperties>
</file>